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77" r:id="rId3"/>
    <p:sldId id="408" r:id="rId4"/>
    <p:sldId id="405" r:id="rId5"/>
    <p:sldId id="409" r:id="rId6"/>
    <p:sldId id="406" r:id="rId7"/>
    <p:sldId id="410" r:id="rId8"/>
    <p:sldId id="407" r:id="rId9"/>
    <p:sldId id="411" r:id="rId10"/>
    <p:sldId id="412" r:id="rId11"/>
    <p:sldId id="27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EEBF7"/>
    <a:srgbClr val="FBE5D6"/>
    <a:srgbClr val="7030A0"/>
    <a:srgbClr val="D0CECE"/>
    <a:srgbClr val="000000"/>
    <a:srgbClr val="A6A6A6"/>
    <a:srgbClr val="70AD47"/>
    <a:srgbClr val="E2F0D9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8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0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6B85F-C09D-4688-831D-37D76EE4F7F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C3995-F3C4-4E87-8B0F-2730ABFA8C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84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2682C-A0BB-4252-8895-125C5A24A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D206E5-B661-43DB-8BFB-32D337572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26CF6E-B2D2-477E-B1D7-5B47CE16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E214B-64EB-47B6-A86D-3BD4FCB36E1B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C34270-1D25-4BB0-AF99-49702840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89EDC-12EE-4DA5-AE22-17BF2A19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ED44-D944-4DB9-99A7-CF739097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5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65659-831E-4986-B07B-CC825033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ECA0D9-A2AA-42D6-A61C-921CA5C8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A99343-20B7-420B-9A38-3862BD8A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E214B-64EB-47B6-A86D-3BD4FCB36E1B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BD3CB3-89A3-4230-BFEC-986EB114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F6B7E-3C5B-4350-B527-C3BE0B11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ED44-D944-4DB9-99A7-CF739097C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1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F9D9635-7A8A-4609-B626-2BA616ABA4A2}"/>
              </a:ext>
            </a:extLst>
          </p:cNvPr>
          <p:cNvSpPr/>
          <p:nvPr userDrawn="1"/>
        </p:nvSpPr>
        <p:spPr>
          <a:xfrm>
            <a:off x="-1" y="0"/>
            <a:ext cx="3906983" cy="900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DA8662-7E3E-42C6-AC9B-24F8D60CB697}"/>
              </a:ext>
            </a:extLst>
          </p:cNvPr>
          <p:cNvSpPr/>
          <p:nvPr userDrawn="1"/>
        </p:nvSpPr>
        <p:spPr>
          <a:xfrm>
            <a:off x="3906982" y="0"/>
            <a:ext cx="8285018" cy="900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5ABA9-01D9-4B02-8679-A4ADAF320391}"/>
              </a:ext>
            </a:extLst>
          </p:cNvPr>
          <p:cNvSpPr txBox="1"/>
          <p:nvPr userDrawn="1"/>
        </p:nvSpPr>
        <p:spPr>
          <a:xfrm>
            <a:off x="175491" y="219222"/>
            <a:ext cx="360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</a:t>
            </a:r>
            <a:r>
              <a:rPr lang="en-US" altLang="ko-KR" sz="2400" b="1" baseline="30000" dirty="0">
                <a:solidFill>
                  <a:schemeClr val="bg1"/>
                </a:solidFill>
              </a:rPr>
              <a:t>2</a:t>
            </a:r>
            <a:r>
              <a:rPr lang="en-US" altLang="ko-KR" sz="2400" b="1" dirty="0">
                <a:solidFill>
                  <a:schemeClr val="bg1"/>
                </a:solidFill>
              </a:rPr>
              <a:t>G (AI Agent Group)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7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EOD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4EA90ED-C529-4A18-2982-A72E933E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964" y="2598941"/>
            <a:ext cx="8093417" cy="83006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7200" b="1" i="0" baseline="0">
                <a:solidFill>
                  <a:schemeClr val="bg1"/>
                </a:solidFill>
                <a:latin typeface="Samsung Sharp Sans Bold" pitchFamily="50" charset="0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End of Document</a:t>
            </a:r>
            <a:endParaRPr 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37BF0E-29D1-258A-D083-9944ACF98951}"/>
              </a:ext>
            </a:extLst>
          </p:cNvPr>
          <p:cNvSpPr/>
          <p:nvPr userDrawn="1"/>
        </p:nvSpPr>
        <p:spPr>
          <a:xfrm>
            <a:off x="9899373" y="2292627"/>
            <a:ext cx="2292627" cy="2292627"/>
          </a:xfrm>
          <a:prstGeom prst="rect">
            <a:avLst/>
          </a:prstGeom>
          <a:solidFill>
            <a:srgbClr val="F2B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3B6C50-65CE-4114-A94B-42F6B01C9671}"/>
              </a:ext>
            </a:extLst>
          </p:cNvPr>
          <p:cNvSpPr/>
          <p:nvPr userDrawn="1"/>
        </p:nvSpPr>
        <p:spPr>
          <a:xfrm>
            <a:off x="9899373" y="4585253"/>
            <a:ext cx="2292627" cy="2292627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0826A27E-0C93-6744-6827-E1317FC277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8045" y="4891567"/>
            <a:ext cx="1680000" cy="1680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F01FB09-48F2-5E72-BC57-5EC284081D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5687" y="2598940"/>
            <a:ext cx="1680000" cy="1680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407B8E5-C358-DCC0-EF56-9496138048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3881" y="3894044"/>
            <a:ext cx="7064588" cy="997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33" baseline="0">
                <a:solidFill>
                  <a:schemeClr val="bg2"/>
                </a:solidFill>
                <a:latin typeface="Samsung Sharp Sans Medium" pitchFamily="50" charset="0"/>
                <a:ea typeface="맑은 고딕" panose="020B0503020000020004" pitchFamily="50" charset="-12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여기에 텍스트를 입력하세요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DFE25-064F-ED14-4511-7B21E1480346}"/>
              </a:ext>
            </a:extLst>
          </p:cNvPr>
          <p:cNvSpPr/>
          <p:nvPr userDrawn="1"/>
        </p:nvSpPr>
        <p:spPr>
          <a:xfrm>
            <a:off x="9899373" y="0"/>
            <a:ext cx="2292627" cy="2292627"/>
          </a:xfrm>
          <a:prstGeom prst="rect">
            <a:avLst/>
          </a:prstGeom>
          <a:solidFill>
            <a:srgbClr val="5C8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FEA3757B-4275-DBC6-CB89-B5A22BD0E35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7931" y="316199"/>
            <a:ext cx="1660231" cy="1660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66C7E9-BD24-46C4-8BC8-F83E6DE6B236}"/>
              </a:ext>
            </a:extLst>
          </p:cNvPr>
          <p:cNvSpPr txBox="1"/>
          <p:nvPr userDrawn="1"/>
        </p:nvSpPr>
        <p:spPr>
          <a:xfrm>
            <a:off x="175491" y="96112"/>
            <a:ext cx="3269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r>
              <a:rPr lang="en-US" altLang="ko-KR" sz="2000" b="1" baseline="30000" dirty="0">
                <a:solidFill>
                  <a:schemeClr val="bg1"/>
                </a:solidFill>
              </a:rPr>
              <a:t>2</a:t>
            </a:r>
            <a:r>
              <a:rPr lang="en-US" altLang="ko-KR" sz="2000" b="1" dirty="0">
                <a:solidFill>
                  <a:schemeClr val="bg1"/>
                </a:solidFill>
              </a:rPr>
              <a:t>G (AI Agent Group)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832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46">
          <p15:clr>
            <a:srgbClr val="FBAE40"/>
          </p15:clr>
        </p15:guide>
        <p15:guide id="3" orient="horz" pos="3072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72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제목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76ED02-2ED6-E10F-63C0-26BF2A7CD019}"/>
              </a:ext>
            </a:extLst>
          </p:cNvPr>
          <p:cNvSpPr/>
          <p:nvPr userDrawn="1"/>
        </p:nvSpPr>
        <p:spPr>
          <a:xfrm>
            <a:off x="2359" y="4588607"/>
            <a:ext cx="9901732" cy="2292627"/>
          </a:xfrm>
          <a:prstGeom prst="rect">
            <a:avLst/>
          </a:prstGeom>
          <a:solidFill>
            <a:srgbClr val="9B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37BF0E-29D1-258A-D083-9944ACF98951}"/>
              </a:ext>
            </a:extLst>
          </p:cNvPr>
          <p:cNvSpPr/>
          <p:nvPr userDrawn="1"/>
        </p:nvSpPr>
        <p:spPr>
          <a:xfrm>
            <a:off x="9899373" y="2292627"/>
            <a:ext cx="2292627" cy="2292627"/>
          </a:xfrm>
          <a:prstGeom prst="rect">
            <a:avLst/>
          </a:prstGeom>
          <a:solidFill>
            <a:srgbClr val="F2B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3B6C50-65CE-4114-A94B-42F6B01C9671}"/>
              </a:ext>
            </a:extLst>
          </p:cNvPr>
          <p:cNvSpPr/>
          <p:nvPr userDrawn="1"/>
        </p:nvSpPr>
        <p:spPr>
          <a:xfrm>
            <a:off x="9899373" y="4585253"/>
            <a:ext cx="2292627" cy="2292627"/>
          </a:xfrm>
          <a:prstGeom prst="rect">
            <a:avLst/>
          </a:prstGeom>
          <a:solidFill>
            <a:srgbClr val="04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0826A27E-0C93-6744-6827-E1317FC277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5687" y="4891567"/>
            <a:ext cx="1680000" cy="16800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F01FB09-48F2-5E72-BC57-5EC284081D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5687" y="2598940"/>
            <a:ext cx="1680000" cy="1680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13855-0C76-FF90-BD3F-86C69FA385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2403" y="5227532"/>
            <a:ext cx="7064588" cy="997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33" baseline="0">
                <a:solidFill>
                  <a:schemeClr val="tx1"/>
                </a:solidFill>
                <a:latin typeface="Samsung Sharp Sans Medium" pitchFamily="50" charset="0"/>
                <a:ea typeface="맑은 고딕 Semilight" panose="020B0502040204020203" pitchFamily="50" charset="-12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여기에 텍스트를 입력하세요</a:t>
            </a:r>
            <a:r>
              <a:rPr lang="en-US" altLang="ko-KR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A0A0C1-EC4E-78DA-CCF3-73330CD9BD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964" y="2568549"/>
            <a:ext cx="8093417" cy="8604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7200" b="1" i="0" baseline="0">
                <a:solidFill>
                  <a:schemeClr val="bg1"/>
                </a:solidFill>
                <a:latin typeface="Samsung Sharp Sans Bold" pitchFamily="50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6F6E37-830E-87A0-A0DF-B0FC227B3682}"/>
              </a:ext>
            </a:extLst>
          </p:cNvPr>
          <p:cNvSpPr/>
          <p:nvPr userDrawn="1"/>
        </p:nvSpPr>
        <p:spPr>
          <a:xfrm>
            <a:off x="9899373" y="0"/>
            <a:ext cx="2292627" cy="2292627"/>
          </a:xfrm>
          <a:prstGeom prst="rect">
            <a:avLst/>
          </a:prstGeom>
          <a:solidFill>
            <a:srgbClr val="5C8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454B3B18-B122-D5B7-ACD5-C43303B79E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7931" y="316199"/>
            <a:ext cx="1660231" cy="16602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F9378F-3833-427E-8CB6-C1FA7543F056}"/>
              </a:ext>
            </a:extLst>
          </p:cNvPr>
          <p:cNvSpPr txBox="1"/>
          <p:nvPr userDrawn="1"/>
        </p:nvSpPr>
        <p:spPr>
          <a:xfrm>
            <a:off x="175491" y="96112"/>
            <a:ext cx="3269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r>
              <a:rPr lang="en-US" altLang="ko-KR" sz="2000" b="1" baseline="30000" dirty="0">
                <a:solidFill>
                  <a:schemeClr val="bg1"/>
                </a:solidFill>
              </a:rPr>
              <a:t>2</a:t>
            </a:r>
            <a:r>
              <a:rPr lang="en-US" altLang="ko-KR" sz="2000" b="1" dirty="0">
                <a:solidFill>
                  <a:schemeClr val="bg1"/>
                </a:solidFill>
              </a:rPr>
              <a:t>G (AI Agent Group)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8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46">
          <p15:clr>
            <a:srgbClr val="FBAE40"/>
          </p15:clr>
        </p15:guide>
        <p15:guide id="3" orient="horz" pos="2935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72">
          <p15:clr>
            <a:srgbClr val="FBAE40"/>
          </p15:clr>
        </p15:guide>
        <p15:guide id="6" pos="54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26B386-4E20-49CA-91A0-43B3C17A6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CD6A3-7F3C-4A26-993E-4F924ADE2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1FC11-9102-41FD-A23D-629BF3B6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E214B-64EB-47B6-A86D-3BD4FCB36E1B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DB8DE-9ABF-4E49-A0CE-0BC50B918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A798F-6A03-4BC8-A6D3-BB814FF65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5ED44-D944-4DB9-99A7-CF739097CF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60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076D558-2E63-4211-8E18-ABE1BE2B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64" y="2568549"/>
            <a:ext cx="8301797" cy="860452"/>
          </a:xfrm>
        </p:spPr>
        <p:txBody>
          <a:bodyPr/>
          <a:lstStyle/>
          <a:p>
            <a:r>
              <a:rPr lang="en-US" altLang="ko-KR" sz="4000" b="0" dirty="0"/>
              <a:t>LLM vs AI Agent vs Agentic AI</a:t>
            </a:r>
            <a:endParaRPr lang="ko-KR" altLang="en-US" sz="4000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076D558-2E63-4211-8E18-ABE1BE2B4E46}"/>
              </a:ext>
            </a:extLst>
          </p:cNvPr>
          <p:cNvSpPr txBox="1">
            <a:spLocks/>
          </p:cNvSpPr>
          <p:nvPr/>
        </p:nvSpPr>
        <p:spPr>
          <a:xfrm>
            <a:off x="293981" y="5065731"/>
            <a:ext cx="8093417" cy="1596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200" b="1" i="0" kern="1200" baseline="0">
                <a:solidFill>
                  <a:schemeClr val="bg1"/>
                </a:solidFill>
                <a:latin typeface="Samsung Sharp Sans Bold" pitchFamily="50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600" dirty="0">
                <a:solidFill>
                  <a:schemeClr val="tx1"/>
                </a:solidFill>
              </a:rPr>
              <a:t>AI Agent Group</a:t>
            </a:r>
          </a:p>
        </p:txBody>
      </p:sp>
    </p:spTree>
    <p:extLst>
      <p:ext uri="{BB962C8B-B14F-4D97-AF65-F5344CB8AC3E}">
        <p14:creationId xmlns:p14="http://schemas.microsoft.com/office/powerpoint/2010/main" val="26987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36FE00-38DA-4C1F-95F1-222C7D187341}"/>
              </a:ext>
            </a:extLst>
          </p:cNvPr>
          <p:cNvSpPr txBox="1">
            <a:spLocks/>
          </p:cNvSpPr>
          <p:nvPr/>
        </p:nvSpPr>
        <p:spPr>
          <a:xfrm>
            <a:off x="4265711" y="130061"/>
            <a:ext cx="7832983" cy="830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API, Tool Calling, MCP server</a:t>
            </a:r>
            <a:endParaRPr lang="ko-KR" altLang="en-US" sz="4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2242AA-B9A5-4116-887D-2D630E7BE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7403"/>
              </p:ext>
            </p:extLst>
          </p:nvPr>
        </p:nvGraphicFramePr>
        <p:xfrm>
          <a:off x="864636" y="1429792"/>
          <a:ext cx="10370976" cy="49109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4276">
                  <a:extLst>
                    <a:ext uri="{9D8B030D-6E8A-4147-A177-3AD203B41FA5}">
                      <a16:colId xmlns:a16="http://schemas.microsoft.com/office/drawing/2014/main" val="69503972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7204277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4932516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2187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구분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API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Tool Calling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MCP Server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410864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구조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400" dirty="0">
                          <a:effectLst/>
                        </a:rPr>
                        <a:t>서버에 직접 요청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ko-KR" sz="1400" dirty="0">
                          <a:effectLst/>
                        </a:rPr>
                        <a:t>전통적 통신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AI</a:t>
                      </a:r>
                      <a:r>
                        <a:rPr lang="ko-KR" sz="1400" dirty="0">
                          <a:effectLst/>
                        </a:rPr>
                        <a:t>가 툴을 선택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ko-KR" sz="1400" dirty="0">
                          <a:effectLst/>
                        </a:rPr>
                        <a:t>앱이 실제 호출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400" dirty="0">
                          <a:effectLst/>
                        </a:rPr>
                        <a:t>여러 툴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ko-KR" sz="1400" dirty="0">
                          <a:effectLst/>
                        </a:rPr>
                        <a:t>데이터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ko-KR" sz="1400" dirty="0">
                          <a:effectLst/>
                        </a:rPr>
                        <a:t>프롬프트를 표준 프로토콜에서 동적으로 연결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233528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통신 방식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단방향, stateless(RPC/REST)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AI </a:t>
                      </a:r>
                      <a:r>
                        <a:rPr lang="ko-KR" sz="1400">
                          <a:effectLst/>
                        </a:rPr>
                        <a:t>응답에 따라 클라이언트가 수행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결과 전달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400">
                          <a:effectLst/>
                        </a:rPr>
                        <a:t>양방향</a:t>
                      </a:r>
                      <a:r>
                        <a:rPr lang="en-US" sz="1400">
                          <a:effectLst/>
                        </a:rPr>
                        <a:t>, stateful, </a:t>
                      </a:r>
                      <a:r>
                        <a:rPr lang="ko-KR" sz="1400">
                          <a:effectLst/>
                        </a:rPr>
                        <a:t>컨텍스트 관리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세션 연결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3473783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관리/확장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400">
                          <a:effectLst/>
                        </a:rPr>
                        <a:t>각</a:t>
                      </a:r>
                      <a:r>
                        <a:rPr lang="en-US" sz="1400">
                          <a:effectLst/>
                        </a:rPr>
                        <a:t> API</a:t>
                      </a:r>
                      <a:r>
                        <a:rPr lang="ko-KR" sz="1400">
                          <a:effectLst/>
                        </a:rPr>
                        <a:t>마다 별도 관리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통합 어려움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400">
                          <a:effectLst/>
                        </a:rPr>
                        <a:t>클라이언트가 툴 관리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복잡도 있음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400">
                          <a:effectLst/>
                        </a:rPr>
                        <a:t>서버 중심으로 기능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권한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에러 일괄 관리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도구 확장 용이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1752388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대표 용도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400" dirty="0">
                          <a:effectLst/>
                        </a:rPr>
                        <a:t>시스템 통합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ko-KR" sz="1400" dirty="0">
                          <a:effectLst/>
                        </a:rPr>
                        <a:t>데이터 커넥션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AI </a:t>
                      </a:r>
                      <a:r>
                        <a:rPr lang="ko-KR" sz="1400">
                          <a:effectLst/>
                        </a:rPr>
                        <a:t>자동화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외부 기능 자동 실행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400">
                          <a:effectLst/>
                        </a:rPr>
                        <a:t>에이전트</a:t>
                      </a:r>
                      <a:r>
                        <a:rPr lang="en-US" sz="1400">
                          <a:effectLst/>
                        </a:rPr>
                        <a:t>·AI</a:t>
                      </a:r>
                      <a:r>
                        <a:rPr lang="ko-KR" sz="1400">
                          <a:effectLst/>
                        </a:rPr>
                        <a:t>를 통한 복합 워크플로우 관리</a:t>
                      </a:r>
                      <a:r>
                        <a:rPr lang="en-US" sz="1400">
                          <a:effectLst/>
                        </a:rPr>
                        <a:t>, </a:t>
                      </a:r>
                      <a:r>
                        <a:rPr lang="ko-KR" sz="1400">
                          <a:effectLst/>
                        </a:rPr>
                        <a:t>툴</a:t>
                      </a:r>
                      <a:r>
                        <a:rPr lang="en-US" sz="1400">
                          <a:effectLst/>
                        </a:rPr>
                        <a:t>/</a:t>
                      </a:r>
                      <a:r>
                        <a:rPr lang="ko-KR" sz="1400">
                          <a:effectLst/>
                        </a:rPr>
                        <a:t>데이터 중앙화 관리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1062680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AI </a:t>
                      </a:r>
                      <a:r>
                        <a:rPr lang="ko-KR" altLang="en-US" sz="1400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자율성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Agent</a:t>
                      </a:r>
                      <a:r>
                        <a:rPr lang="ko-KR" altLang="en-US" sz="1400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 선택할 수 없음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Agent</a:t>
                      </a:r>
                      <a:r>
                        <a:rPr lang="ko-KR" altLang="en-US" sz="1400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 선택</a:t>
                      </a:r>
                      <a:endParaRPr lang="ko-KR" alt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Agent</a:t>
                      </a:r>
                      <a:r>
                        <a:rPr lang="ko-KR" altLang="en-US" sz="1400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 선택</a:t>
                      </a:r>
                      <a:endParaRPr lang="ko-KR" alt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4250130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 err="1">
                          <a:effectLst/>
                        </a:rPr>
                        <a:t>예시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REST API, GraphQL, SOAP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OpenAI GPT Tool Calling, LangChain Tool Use</a:t>
                      </a:r>
                      <a:endParaRPr lang="ko-KR" sz="140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Claude, Anthropic, </a:t>
                      </a:r>
                      <a:r>
                        <a:rPr lang="en-US" sz="1400" dirty="0" err="1">
                          <a:effectLst/>
                        </a:rPr>
                        <a:t>Gemini의</a:t>
                      </a:r>
                      <a:r>
                        <a:rPr lang="en-US" sz="1400" dirty="0">
                          <a:effectLst/>
                        </a:rPr>
                        <a:t> MCP </a:t>
                      </a:r>
                      <a:r>
                        <a:rPr lang="en-US" sz="1400" dirty="0" err="1">
                          <a:effectLst/>
                        </a:rPr>
                        <a:t>지원</a:t>
                      </a:r>
                      <a:r>
                        <a:rPr lang="en-US" sz="1400" dirty="0">
                          <a:effectLst/>
                        </a:rPr>
                        <a:t>, AI agent workflow</a:t>
                      </a:r>
                      <a:endParaRPr lang="ko-KR" sz="1400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1095691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92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3488" y="2804135"/>
            <a:ext cx="433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무엇이든 물어보세요</a:t>
            </a:r>
            <a:r>
              <a:rPr lang="en-US" altLang="ko-KR" sz="1800" b="1" dirty="0">
                <a:solidFill>
                  <a:schemeClr val="bg1"/>
                </a:solidFill>
              </a:rPr>
              <a:t>.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9337" y="3440104"/>
            <a:ext cx="4330700" cy="300082"/>
          </a:xfrm>
          <a:prstGeom prst="rect">
            <a:avLst/>
          </a:prstGeom>
          <a:solidFill>
            <a:srgbClr val="000000">
              <a:alpha val="28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실행 단추: 앞으로 또는 다음 5">
            <a:hlinkClick r:id="" action="ppaction://noaction" highlightClick="1"/>
          </p:cNvPr>
          <p:cNvSpPr/>
          <p:nvPr/>
        </p:nvSpPr>
        <p:spPr>
          <a:xfrm>
            <a:off x="6828087" y="3475845"/>
            <a:ext cx="279400" cy="228600"/>
          </a:xfrm>
          <a:prstGeom prst="actionButtonForwardNext">
            <a:avLst/>
          </a:prstGeom>
          <a:solidFill>
            <a:schemeClr val="bg2"/>
          </a:solidFill>
          <a:ln>
            <a:solidFill>
              <a:srgbClr val="0C0F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http://10.229.95.200:36800/media/6b9d3fd293aeb387d1f04c6b3fc6941446fef6fbdee2ba1ac61284d7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337" y="2758240"/>
            <a:ext cx="414151" cy="37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920994" y="3475845"/>
            <a:ext cx="0" cy="2286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5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4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8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2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6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4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8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2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6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400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8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2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6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800"/>
                            </p:stCondLst>
                            <p:childTnLst>
                              <p:par>
                                <p:cTn id="133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41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400"/>
                            </p:stCondLst>
                            <p:childTnLst>
                              <p:par>
                                <p:cTn id="14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48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200"/>
                            </p:stCondLst>
                            <p:childTnLst>
                              <p:par>
                                <p:cTn id="157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6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36FE00-38DA-4C1F-95F1-222C7D187341}"/>
              </a:ext>
            </a:extLst>
          </p:cNvPr>
          <p:cNvSpPr txBox="1">
            <a:spLocks/>
          </p:cNvSpPr>
          <p:nvPr/>
        </p:nvSpPr>
        <p:spPr>
          <a:xfrm>
            <a:off x="4265711" y="130061"/>
            <a:ext cx="7832983" cy="830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Why Agentic AI Now?</a:t>
            </a:r>
            <a:endParaRPr lang="ko-KR" altLang="en-US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23E4E1-748E-4D65-9020-85D45FF8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4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4394E3F-E5DD-44F3-B2ED-1081FF2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25" y="2392371"/>
            <a:ext cx="10185240" cy="24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09141" y="5808978"/>
            <a:ext cx="6078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/>
              <a:t>More powerful, more autonomous!</a:t>
            </a:r>
            <a:endParaRPr lang="ko-KR" altLang="en-US" sz="24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16" y="1309077"/>
            <a:ext cx="6397869" cy="42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0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36FE00-38DA-4C1F-95F1-222C7D187341}"/>
              </a:ext>
            </a:extLst>
          </p:cNvPr>
          <p:cNvSpPr txBox="1">
            <a:spLocks/>
          </p:cNvSpPr>
          <p:nvPr/>
        </p:nvSpPr>
        <p:spPr>
          <a:xfrm>
            <a:off x="4265711" y="130061"/>
            <a:ext cx="7832983" cy="830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비교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23E4E1-748E-4D65-9020-85D45FF8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4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7022D9C-EA88-414C-B8C6-44135456A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914000"/>
              </p:ext>
            </p:extLst>
          </p:nvPr>
        </p:nvGraphicFramePr>
        <p:xfrm>
          <a:off x="940778" y="1667069"/>
          <a:ext cx="10304584" cy="44823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730">
                  <a:extLst>
                    <a:ext uri="{9D8B030D-6E8A-4147-A177-3AD203B41FA5}">
                      <a16:colId xmlns:a16="http://schemas.microsoft.com/office/drawing/2014/main" val="1760795480"/>
                    </a:ext>
                  </a:extLst>
                </a:gridCol>
                <a:gridCol w="2356338">
                  <a:extLst>
                    <a:ext uri="{9D8B030D-6E8A-4147-A177-3AD203B41FA5}">
                      <a16:colId xmlns:a16="http://schemas.microsoft.com/office/drawing/2014/main" val="2636578027"/>
                    </a:ext>
                  </a:extLst>
                </a:gridCol>
                <a:gridCol w="2787162">
                  <a:extLst>
                    <a:ext uri="{9D8B030D-6E8A-4147-A177-3AD203B41FA5}">
                      <a16:colId xmlns:a16="http://schemas.microsoft.com/office/drawing/2014/main" val="2686877474"/>
                    </a:ext>
                  </a:extLst>
                </a:gridCol>
                <a:gridCol w="3710354">
                  <a:extLst>
                    <a:ext uri="{9D8B030D-6E8A-4147-A177-3AD203B41FA5}">
                      <a16:colId xmlns:a16="http://schemas.microsoft.com/office/drawing/2014/main" val="2390624997"/>
                    </a:ext>
                  </a:extLst>
                </a:gridCol>
              </a:tblGrid>
              <a:tr h="3904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구분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>
                          <a:effectLst/>
                        </a:rPr>
                        <a:t>LLM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>
                          <a:effectLst/>
                        </a:rPr>
                        <a:t>AI Agent</a:t>
                      </a:r>
                      <a:endParaRPr lang="ko-KR" sz="1200" b="1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>
                          <a:effectLst/>
                        </a:rPr>
                        <a:t>Agentic AI</a:t>
                      </a:r>
                      <a:endParaRPr lang="ko-KR" sz="1200" b="1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1869768783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역할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텍스트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생성</a:t>
                      </a:r>
                      <a:r>
                        <a:rPr lang="en-US" sz="1200" b="1" dirty="0">
                          <a:effectLst/>
                        </a:rPr>
                        <a:t>, </a:t>
                      </a:r>
                      <a:r>
                        <a:rPr lang="en-US" sz="1200" b="1" dirty="0" err="1">
                          <a:effectLst/>
                        </a:rPr>
                        <a:t>질의응답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200" b="1">
                          <a:effectLst/>
                        </a:rPr>
                        <a:t>목표 기반 자동화</a:t>
                      </a:r>
                      <a:r>
                        <a:rPr lang="en-US" sz="1200" b="1">
                          <a:effectLst/>
                        </a:rPr>
                        <a:t>, </a:t>
                      </a:r>
                      <a:r>
                        <a:rPr lang="ko-KR" sz="1200" b="1">
                          <a:effectLst/>
                        </a:rPr>
                        <a:t>제한적 자율성</a:t>
                      </a:r>
                      <a:endParaRPr lang="ko-KR" sz="1200" b="1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200" b="1">
                          <a:effectLst/>
                        </a:rPr>
                        <a:t>목표 지향적 자율성</a:t>
                      </a:r>
                      <a:r>
                        <a:rPr lang="en-US" sz="1200" b="1">
                          <a:effectLst/>
                        </a:rPr>
                        <a:t>, </a:t>
                      </a:r>
                      <a:r>
                        <a:rPr lang="ko-KR" sz="1200" b="1">
                          <a:effectLst/>
                        </a:rPr>
                        <a:t>복합 목표 수행</a:t>
                      </a:r>
                      <a:endParaRPr lang="ko-KR" sz="1200" b="1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788567282"/>
                  </a:ext>
                </a:extLst>
              </a:tr>
              <a:tr h="6674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자율성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없음</a:t>
                      </a:r>
                      <a:r>
                        <a:rPr lang="en-US" sz="1200" b="1" dirty="0">
                          <a:effectLst/>
                        </a:rPr>
                        <a:t>. </a:t>
                      </a:r>
                      <a:r>
                        <a:rPr lang="en-US" sz="1200" b="1" dirty="0" err="1">
                          <a:effectLst/>
                        </a:rPr>
                        <a:t>입력에만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반응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200" b="1" dirty="0">
                          <a:effectLst/>
                        </a:rPr>
                        <a:t>단일 작업에서 제한적 자율성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200" b="1">
                          <a:effectLst/>
                        </a:rPr>
                        <a:t>전체 워크플로우 자율적 관리</a:t>
                      </a:r>
                      <a:r>
                        <a:rPr lang="en-US" sz="1200" b="1">
                          <a:effectLst/>
                        </a:rPr>
                        <a:t>(</a:t>
                      </a:r>
                      <a:r>
                        <a:rPr lang="ko-KR" sz="1200" b="1">
                          <a:effectLst/>
                        </a:rPr>
                        <a:t>에이전시 보유</a:t>
                      </a:r>
                      <a:r>
                        <a:rPr lang="en-US" sz="1200" b="1">
                          <a:effectLst/>
                        </a:rPr>
                        <a:t>)</a:t>
                      </a:r>
                      <a:endParaRPr lang="ko-KR" sz="1200" b="1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1474455562"/>
                  </a:ext>
                </a:extLst>
              </a:tr>
              <a:tr h="6674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>
                          <a:effectLst/>
                        </a:rPr>
                        <a:t>행동 범위</a:t>
                      </a:r>
                      <a:endParaRPr lang="ko-KR" sz="1200" b="1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언어</a:t>
                      </a:r>
                      <a:r>
                        <a:rPr lang="en-US" sz="1200" b="1" dirty="0">
                          <a:effectLst/>
                        </a:rPr>
                        <a:t>(</a:t>
                      </a:r>
                      <a:r>
                        <a:rPr lang="en-US" sz="1200" b="1" dirty="0" err="1">
                          <a:effectLst/>
                        </a:rPr>
                        <a:t>텍스트</a:t>
                      </a:r>
                      <a:r>
                        <a:rPr lang="en-US" sz="1200" b="1" dirty="0">
                          <a:effectLst/>
                        </a:rPr>
                        <a:t>) </a:t>
                      </a:r>
                      <a:r>
                        <a:rPr lang="en-US" sz="1200" b="1" dirty="0" err="1">
                          <a:effectLst/>
                        </a:rPr>
                        <a:t>생성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200" b="1" dirty="0">
                          <a:effectLst/>
                        </a:rPr>
                        <a:t>외부 시스템 연동 및 자동화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200" b="1" dirty="0">
                          <a:effectLst/>
                        </a:rPr>
                        <a:t>다양한 시스템</a:t>
                      </a:r>
                      <a:r>
                        <a:rPr lang="en-US" sz="1200" b="1" dirty="0">
                          <a:effectLst/>
                        </a:rPr>
                        <a:t>·</a:t>
                      </a:r>
                      <a:r>
                        <a:rPr lang="ko-KR" sz="1200" b="1" dirty="0">
                          <a:effectLst/>
                        </a:rPr>
                        <a:t>도구</a:t>
                      </a:r>
                      <a:r>
                        <a:rPr lang="en-US" sz="1200" b="1" dirty="0">
                          <a:effectLst/>
                        </a:rPr>
                        <a:t>·</a:t>
                      </a:r>
                      <a:r>
                        <a:rPr lang="ko-KR" sz="1200" b="1" dirty="0">
                          <a:effectLst/>
                        </a:rPr>
                        <a:t>에이전트 조정</a:t>
                      </a:r>
                      <a:r>
                        <a:rPr lang="en-US" sz="1200" b="1" dirty="0">
                          <a:effectLst/>
                        </a:rPr>
                        <a:t>, </a:t>
                      </a:r>
                      <a:r>
                        <a:rPr lang="ko-KR" sz="1200" b="1" dirty="0">
                          <a:effectLst/>
                        </a:rPr>
                        <a:t>상황 주도적 행동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1752490484"/>
                  </a:ext>
                </a:extLst>
              </a:tr>
              <a:tr h="6674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>
                          <a:effectLst/>
                        </a:rPr>
                        <a:t>학습/적응</a:t>
                      </a:r>
                      <a:endParaRPr lang="ko-KR" sz="1200" b="1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200" b="1">
                          <a:effectLst/>
                        </a:rPr>
                        <a:t>사전 학습</a:t>
                      </a:r>
                      <a:r>
                        <a:rPr lang="en-US" sz="1200" b="1">
                          <a:effectLst/>
                        </a:rPr>
                        <a:t>, </a:t>
                      </a:r>
                      <a:r>
                        <a:rPr lang="ko-KR" sz="1200" b="1">
                          <a:effectLst/>
                        </a:rPr>
                        <a:t>실시간 적응 어려움</a:t>
                      </a:r>
                      <a:endParaRPr lang="ko-KR" sz="1200" b="1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b="1" dirty="0" err="1">
                          <a:effectLst/>
                        </a:rPr>
                        <a:t>제한적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피드백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r>
                        <a:rPr lang="en-US" sz="1200" b="1" dirty="0" err="1">
                          <a:effectLst/>
                        </a:rPr>
                        <a:t>학습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sz="1200" b="1" dirty="0">
                          <a:effectLst/>
                        </a:rPr>
                        <a:t>실시간 적응</a:t>
                      </a:r>
                      <a:r>
                        <a:rPr lang="en-US" sz="1200" b="1" dirty="0">
                          <a:effectLst/>
                        </a:rPr>
                        <a:t>·</a:t>
                      </a:r>
                      <a:r>
                        <a:rPr lang="ko-KR" sz="1200" b="1" dirty="0">
                          <a:effectLst/>
                        </a:rPr>
                        <a:t>강화학습</a:t>
                      </a:r>
                      <a:r>
                        <a:rPr lang="en-US" sz="1200" b="1" dirty="0">
                          <a:effectLst/>
                        </a:rPr>
                        <a:t>, </a:t>
                      </a:r>
                      <a:r>
                        <a:rPr lang="ko-KR" sz="1200" b="1" dirty="0">
                          <a:effectLst/>
                        </a:rPr>
                        <a:t>결과 기반 자기개선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2350316505"/>
                  </a:ext>
                </a:extLst>
              </a:tr>
              <a:tr h="6674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지능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추론 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추론 </a:t>
                      </a: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행동 </a:t>
                      </a: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기억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추론 </a:t>
                      </a: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행동 </a:t>
                      </a: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기억 </a:t>
                      </a: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협업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2236857022"/>
                  </a:ext>
                </a:extLst>
              </a:tr>
              <a:tr h="8690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사용 방법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사람이 </a:t>
                      </a: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LLM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을 사용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Agent 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중심</a:t>
                      </a: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Human in the loop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사람과 협업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Agent  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군집 중심</a:t>
                      </a:r>
                      <a:b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Human in the loop</a:t>
                      </a:r>
                      <a:r>
                        <a:rPr lang="ko-KR" altLang="en-US" sz="1200" b="1" dirty="0">
                          <a:effectLst/>
                          <a:latin typeface="Georgia" panose="02040502050405020303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 사람과 협업</a:t>
                      </a:r>
                      <a:endParaRPr lang="ko-KR" sz="1200" b="1" dirty="0">
                        <a:effectLst/>
                        <a:latin typeface="Georgia" panose="02040502050405020303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01600" marR="101600" marT="50800" marB="50800"/>
                </a:tc>
                <a:extLst>
                  <a:ext uri="{0D108BD9-81ED-4DB2-BD59-A6C34878D82A}">
                    <a16:rowId xmlns:a16="http://schemas.microsoft.com/office/drawing/2014/main" val="790593859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B4394E3F-E5DD-44F3-B2ED-1081FF2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25" y="2392371"/>
            <a:ext cx="10185240" cy="24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36FE00-38DA-4C1F-95F1-222C7D187341}"/>
              </a:ext>
            </a:extLst>
          </p:cNvPr>
          <p:cNvSpPr txBox="1">
            <a:spLocks/>
          </p:cNvSpPr>
          <p:nvPr/>
        </p:nvSpPr>
        <p:spPr>
          <a:xfrm>
            <a:off x="4265711" y="130061"/>
            <a:ext cx="7832983" cy="830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LLM</a:t>
            </a:r>
            <a:endParaRPr lang="ko-KR" altLang="en-US" sz="40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4394E3F-E5DD-44F3-B2ED-1081FF2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25" y="2392371"/>
            <a:ext cx="10185240" cy="24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5448492"/>
            <a:ext cx="9645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사실상 거대한 확률적 함수일 뿐이지만</a:t>
            </a:r>
            <a:r>
              <a:rPr lang="en-US" altLang="ko-KR" sz="2000" dirty="0"/>
              <a:t>,</a:t>
            </a:r>
          </a:p>
          <a:p>
            <a:pPr algn="ctr"/>
            <a:r>
              <a:rPr lang="ko-KR" altLang="en-US" sz="2000" dirty="0"/>
              <a:t>인간의 많은 지식이 대량으로 반영되면서 다양한 지능을 갖게 된 모델</a:t>
            </a:r>
          </a:p>
        </p:txBody>
      </p:sp>
      <p:sp>
        <p:nvSpPr>
          <p:cNvPr id="2" name="AutoShape 2" descr="Image of 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Image of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81" y="1127015"/>
            <a:ext cx="7543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4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36FE00-38DA-4C1F-95F1-222C7D187341}"/>
              </a:ext>
            </a:extLst>
          </p:cNvPr>
          <p:cNvSpPr txBox="1">
            <a:spLocks/>
          </p:cNvSpPr>
          <p:nvPr/>
        </p:nvSpPr>
        <p:spPr>
          <a:xfrm>
            <a:off x="4265711" y="130061"/>
            <a:ext cx="7832983" cy="830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LLM </a:t>
            </a:r>
            <a:r>
              <a:rPr lang="ko-KR" altLang="en-US" sz="4000" dirty="0"/>
              <a:t>특징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23E4E1-748E-4D65-9020-85D45FF8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4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4394E3F-E5DD-44F3-B2ED-1081FF2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25" y="2392371"/>
            <a:ext cx="10185240" cy="24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16082-E3BF-4A96-8607-184D5DB33C87}"/>
              </a:ext>
            </a:extLst>
          </p:cNvPr>
          <p:cNvSpPr txBox="1"/>
          <p:nvPr/>
        </p:nvSpPr>
        <p:spPr>
          <a:xfrm>
            <a:off x="1213338" y="1407810"/>
            <a:ext cx="9231924" cy="406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75"/>
              </a:spcBef>
              <a:spcAft>
                <a:spcPts val="525"/>
              </a:spcAft>
            </a:pPr>
            <a:r>
              <a:rPr lang="en-US" altLang="ko-KR" sz="2400" b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LLM(Large Language Model)의 </a:t>
            </a:r>
            <a:r>
              <a:rPr lang="en-US" altLang="ko-KR" sz="2400" b="1" dirty="0" err="1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특징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altLang="ko-KR" sz="1800" b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LLM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은 방대한 텍스트 데이터로 학습된 모델로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입력에 따라 텍스트를 이해하고 생성하는 데 특화된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언어 중심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 AI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입니다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주로 사용자의 질문에 답하거나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글을 쓰거나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코드 생성 등 텍스트 기반 작업에 쓰입니다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행동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(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액션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)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실행 기능은 없으며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외부 환경에 직접 변화를 주지 않고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단순히 정보를 제공합니다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예시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: Chatbot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서비스 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8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36FE00-38DA-4C1F-95F1-222C7D187341}"/>
              </a:ext>
            </a:extLst>
          </p:cNvPr>
          <p:cNvSpPr txBox="1">
            <a:spLocks/>
          </p:cNvSpPr>
          <p:nvPr/>
        </p:nvSpPr>
        <p:spPr>
          <a:xfrm>
            <a:off x="4265711" y="130061"/>
            <a:ext cx="7832983" cy="830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AI Agent</a:t>
            </a:r>
            <a:endParaRPr lang="ko-KR" altLang="en-US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23E4E1-748E-4D65-9020-85D45FF8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4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4394E3F-E5DD-44F3-B2ED-1081FF2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25" y="2392371"/>
            <a:ext cx="10185240" cy="24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34207" y="5296792"/>
            <a:ext cx="9645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LLM</a:t>
            </a:r>
            <a:r>
              <a:rPr lang="ko-KR" altLang="en-US" sz="2000" dirty="0"/>
              <a:t>과 다양한 도구를 활용해 특정 업무를 수행하도록 최적화된 모듈</a:t>
            </a:r>
            <a:endParaRPr lang="en-US" altLang="ko-KR" sz="2000" dirty="0"/>
          </a:p>
          <a:p>
            <a:pPr algn="ctr"/>
            <a:br>
              <a:rPr lang="en-US" altLang="ko-KR" sz="2000" dirty="0"/>
            </a:br>
            <a:r>
              <a:rPr lang="ko-KR" altLang="en-US" sz="2000" dirty="0"/>
              <a:t>계획을 세우고</a:t>
            </a:r>
            <a:r>
              <a:rPr lang="en-US" altLang="ko-KR" sz="2000" dirty="0"/>
              <a:t>, </a:t>
            </a:r>
            <a:r>
              <a:rPr lang="ko-KR" altLang="en-US" sz="2000" dirty="0"/>
              <a:t>결과를 스스로 평가하며</a:t>
            </a:r>
            <a:r>
              <a:rPr lang="en-US" altLang="ko-KR" sz="2000" dirty="0"/>
              <a:t>, </a:t>
            </a:r>
            <a:r>
              <a:rPr lang="ko-KR" altLang="en-US" sz="2000" dirty="0"/>
              <a:t>상황에 맞게 유연하게 동작한다</a:t>
            </a:r>
            <a:r>
              <a:rPr lang="en-US" altLang="ko-KR" sz="2000" dirty="0"/>
              <a:t>.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50" y="1177525"/>
            <a:ext cx="7463774" cy="407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36FE00-38DA-4C1F-95F1-222C7D187341}"/>
              </a:ext>
            </a:extLst>
          </p:cNvPr>
          <p:cNvSpPr txBox="1">
            <a:spLocks/>
          </p:cNvSpPr>
          <p:nvPr/>
        </p:nvSpPr>
        <p:spPr>
          <a:xfrm>
            <a:off x="4265711" y="130061"/>
            <a:ext cx="7832983" cy="830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AI </a:t>
            </a:r>
            <a:r>
              <a:rPr lang="en-US" altLang="ko-KR" sz="4000"/>
              <a:t>Agent </a:t>
            </a:r>
            <a:r>
              <a:rPr lang="ko-KR" altLang="en-US" sz="4000" dirty="0"/>
              <a:t>특징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23E4E1-748E-4D65-9020-85D45FF8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4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4394E3F-E5DD-44F3-B2ED-1081FF2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25" y="2392371"/>
            <a:ext cx="10185240" cy="24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16082-E3BF-4A96-8607-184D5DB33C87}"/>
              </a:ext>
            </a:extLst>
          </p:cNvPr>
          <p:cNvSpPr txBox="1"/>
          <p:nvPr/>
        </p:nvSpPr>
        <p:spPr>
          <a:xfrm>
            <a:off x="1213337" y="1407810"/>
            <a:ext cx="9038493" cy="406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75"/>
              </a:spcBef>
              <a:spcAft>
                <a:spcPts val="525"/>
              </a:spcAft>
            </a:pPr>
            <a:r>
              <a:rPr lang="en-US" altLang="ko-KR" sz="2400" b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AI </a:t>
            </a:r>
            <a:r>
              <a:rPr lang="en-US" altLang="ko-KR" sz="2400" b="1" dirty="0" err="1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Agent의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특징</a:t>
            </a:r>
            <a:endParaRPr lang="ko-KR" altLang="ko-KR" sz="24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altLang="ko-KR" sz="1800" b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AI Agent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는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 LLM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같은 모델을 기반으로 하지만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실제로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환경을 인식하고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(Perceive),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행동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(Act)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하며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주어진 목표를 향해 작업을 수행합니다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외부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 API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호출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데이터베이스 접근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자동화된 도구 사용 등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실제 업무 또는 외부 시스템과의 연동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이 가능합니다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목표 달성을 위해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계획을 세우고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단계를 나누어 실행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하며 사용자 개입 없이 자율적으로 일할 수 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예시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코딩 보조 도구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8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36FE00-38DA-4C1F-95F1-222C7D187341}"/>
              </a:ext>
            </a:extLst>
          </p:cNvPr>
          <p:cNvSpPr txBox="1">
            <a:spLocks/>
          </p:cNvSpPr>
          <p:nvPr/>
        </p:nvSpPr>
        <p:spPr>
          <a:xfrm>
            <a:off x="4265711" y="130061"/>
            <a:ext cx="7832983" cy="830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Agentic AI</a:t>
            </a:r>
            <a:endParaRPr lang="ko-KR" altLang="en-US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23E4E1-748E-4D65-9020-85D45FF8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4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4394E3F-E5DD-44F3-B2ED-1081FF2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25" y="2392371"/>
            <a:ext cx="10185240" cy="24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8314" y="5568566"/>
            <a:ext cx="9513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주어진 목표를 달성하기 위해 </a:t>
            </a:r>
            <a:endParaRPr lang="en-US" altLang="ko-KR" sz="2000" dirty="0"/>
          </a:p>
          <a:p>
            <a:pPr algn="ctr"/>
            <a:r>
              <a:rPr lang="ko-KR" altLang="en-US" sz="2000" dirty="0"/>
              <a:t>업무 설계부터 실행까지 자율적으로 수행하는 고차원적 모듈</a:t>
            </a:r>
            <a:endParaRPr lang="ko-KR" altLang="en-US" sz="2000" dirty="0">
              <a:latin typeface="+mn-ea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01" y="1135762"/>
            <a:ext cx="7616906" cy="41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8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36FE00-38DA-4C1F-95F1-222C7D187341}"/>
              </a:ext>
            </a:extLst>
          </p:cNvPr>
          <p:cNvSpPr txBox="1">
            <a:spLocks/>
          </p:cNvSpPr>
          <p:nvPr/>
        </p:nvSpPr>
        <p:spPr>
          <a:xfrm>
            <a:off x="4265711" y="130061"/>
            <a:ext cx="7832983" cy="8300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/>
              <a:t>Agentic AI </a:t>
            </a:r>
            <a:r>
              <a:rPr lang="ko-KR" altLang="en-US" sz="4000" dirty="0"/>
              <a:t>특징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23E4E1-748E-4D65-9020-85D45FF8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84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4394E3F-E5DD-44F3-B2ED-1081FF2EB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625" y="2392371"/>
            <a:ext cx="10185240" cy="24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16082-E3BF-4A96-8607-184D5DB33C87}"/>
              </a:ext>
            </a:extLst>
          </p:cNvPr>
          <p:cNvSpPr txBox="1"/>
          <p:nvPr/>
        </p:nvSpPr>
        <p:spPr>
          <a:xfrm>
            <a:off x="1200539" y="969786"/>
            <a:ext cx="8982270" cy="497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75"/>
              </a:spcBef>
              <a:spcAft>
                <a:spcPts val="525"/>
              </a:spcAft>
            </a:pPr>
            <a:r>
              <a:rPr lang="en-US" altLang="ko-KR" sz="2400" b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Agentic </a:t>
            </a:r>
            <a:r>
              <a:rPr lang="en-US" altLang="ko-KR" sz="2400" b="1" dirty="0" err="1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AI의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특징</a:t>
            </a:r>
            <a:endParaRPr lang="ko-KR" altLang="ko-KR" sz="24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altLang="ko-KR" sz="1800" b="1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Agentic AI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는 한 단계 더 진화한 개념으로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여러 개의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 AI Agent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를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조직적이고 고차원적으로 조율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해 더 복잡하고 장기적인 목표를 자율적으로 달성합니다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진정한 자율성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(agency)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을 보유해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스스로 문제를 파악하고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상황에 맞는 전략을 세우며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필요한 모든 에이전트를 동원해 목표를 이룹니다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상황 분석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계획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다중 시스템 조정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사후 학습과 적응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, </a:t>
            </a:r>
            <a:r>
              <a:rPr lang="ko-KR" altLang="ko-KR" sz="1800" b="1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스스로 새로운 해결책 제시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 등 고차원의 지능적 의사결정이 가능합니다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inter"/>
                <a:ea typeface="inter"/>
                <a:cs typeface="inter"/>
              </a:rPr>
              <a:t>Agentic AI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는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 “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여러 에이전트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(agents)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를 감독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·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관리하는 상위 시스템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”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으로 볼 수 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.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525"/>
              </a:spcBef>
              <a:spcAft>
                <a:spcPts val="525"/>
              </a:spcAft>
              <a:buFont typeface="Symbol" panose="05050102010706020507" pitchFamily="18" charset="2"/>
              <a:buChar char=""/>
              <a:tabLst>
                <a:tab pos="5715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예시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여러 시스템을 연동해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 IT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inter"/>
                <a:cs typeface="inter"/>
              </a:rPr>
              <a:t>업무 전체를 자동화하는 솔루션</a:t>
            </a:r>
            <a:endParaRPr lang="ko-KR" altLang="ko-KR" sz="1800" dirty="0">
              <a:effectLst/>
              <a:latin typeface="Georgia" panose="02040502050405020303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88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14360</TotalTime>
  <Words>621</Words>
  <Application>Microsoft Office PowerPoint</Application>
  <PresentationFormat>와이드스크린</PresentationFormat>
  <Paragraphs>92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inter</vt:lpstr>
      <vt:lpstr>Samsung Sharp Sans Bold</vt:lpstr>
      <vt:lpstr>Samsung Sharp Sans Medium</vt:lpstr>
      <vt:lpstr>돋움</vt:lpstr>
      <vt:lpstr>맑은 고딕</vt:lpstr>
      <vt:lpstr>Arial</vt:lpstr>
      <vt:lpstr>Calibri</vt:lpstr>
      <vt:lpstr>Georgia</vt:lpstr>
      <vt:lpstr>Symbol</vt:lpstr>
      <vt:lpstr>Times New Roman</vt:lpstr>
      <vt:lpstr>Office 테마</vt:lpstr>
      <vt:lpstr>LLM vs AI Agent vs Agentic AI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이태교/Taekyo Lee</dc:creator>
  <cp:lastModifiedBy>김오석/OHSEOK KIM</cp:lastModifiedBy>
  <cp:revision>1964</cp:revision>
  <dcterms:created xsi:type="dcterms:W3CDTF">2024-10-23T22:10:11Z</dcterms:created>
  <dcterms:modified xsi:type="dcterms:W3CDTF">2025-09-06T04:11:03Z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